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10234613" cy="71040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3" d="100"/>
          <a:sy n="93" d="100"/>
        </p:scale>
        <p:origin x="2216"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2" y="3"/>
            <a:ext cx="4434999" cy="358241"/>
          </a:xfrm>
          <a:prstGeom prst="rect">
            <a:avLst/>
          </a:prstGeom>
        </p:spPr>
        <p:txBody>
          <a:bodyPr vert="horz" lIns="181911" tIns="90955" rIns="181911" bIns="90955" rtlCol="0"/>
          <a:lstStyle>
            <a:lvl1pPr algn="l">
              <a:defRPr sz="24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5797248" y="3"/>
            <a:ext cx="4434999" cy="358241"/>
          </a:xfrm>
          <a:prstGeom prst="rect">
            <a:avLst/>
          </a:prstGeom>
        </p:spPr>
        <p:txBody>
          <a:bodyPr vert="horz" lIns="181911" tIns="90955" rIns="181911" bIns="90955" rtlCol="0"/>
          <a:lstStyle>
            <a:lvl1pPr algn="r">
              <a:defRPr sz="2400"/>
            </a:lvl1pPr>
          </a:lstStyle>
          <a:p>
            <a:fld id="{C61B1DFE-DEC1-F84C-B64B-0BC4AFB87332}" type="datetimeFigureOut">
              <a:rPr lang="en-US" smtClean="0"/>
              <a:t>6/23/2024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2" y="6745827"/>
            <a:ext cx="4434999" cy="358237"/>
          </a:xfrm>
          <a:prstGeom prst="rect">
            <a:avLst/>
          </a:prstGeom>
        </p:spPr>
        <p:txBody>
          <a:bodyPr vert="horz" lIns="181911" tIns="90955" rIns="181911" bIns="90955" rtlCol="0" anchor="b"/>
          <a:lstStyle>
            <a:lvl1pPr algn="l">
              <a:defRPr sz="24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5797248" y="6745827"/>
            <a:ext cx="4434999" cy="358237"/>
          </a:xfrm>
          <a:prstGeom prst="rect">
            <a:avLst/>
          </a:prstGeom>
        </p:spPr>
        <p:txBody>
          <a:bodyPr vert="horz" lIns="181911" tIns="90955" rIns="181911" bIns="90955" rtlCol="0" anchor="b"/>
          <a:lstStyle>
            <a:lvl1pPr algn="r">
              <a:defRPr sz="24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434999" cy="1754766"/>
          </a:xfrm>
          <a:prstGeom prst="rect">
            <a:avLst/>
          </a:prstGeom>
        </p:spPr>
        <p:txBody>
          <a:bodyPr vert="horz" lIns="181911" tIns="90955" rIns="181911" bIns="90955" rtlCol="0"/>
          <a:lstStyle>
            <a:lvl1pPr algn="l">
              <a:defRPr sz="2400"/>
            </a:lvl1pPr>
          </a:lstStyle>
          <a:p>
            <a:endParaRPr lang="en-US"/>
          </a:p>
        </p:txBody>
      </p:sp>
      <p:sp>
        <p:nvSpPr>
          <p:cNvPr id="3" name="Date Placeholder 2"/>
          <p:cNvSpPr>
            <a:spLocks noGrp="1"/>
          </p:cNvSpPr>
          <p:nvPr>
            <p:ph type="dt" idx="1"/>
          </p:nvPr>
        </p:nvSpPr>
        <p:spPr>
          <a:xfrm>
            <a:off x="5797248" y="0"/>
            <a:ext cx="4434999" cy="1754766"/>
          </a:xfrm>
          <a:prstGeom prst="rect">
            <a:avLst/>
          </a:prstGeom>
        </p:spPr>
        <p:txBody>
          <a:bodyPr vert="horz" lIns="181911" tIns="90955" rIns="181911" bIns="90955" rtlCol="0"/>
          <a:lstStyle>
            <a:lvl1pPr algn="r">
              <a:defRPr sz="2400"/>
            </a:lvl1pPr>
          </a:lstStyle>
          <a:p>
            <a:fld id="{9E497948-54D2-43F8-9A63-A99FE3051738}" type="datetimeFigureOut">
              <a:rPr lang="en-US" smtClean="0"/>
              <a:t>6/23/2024</a:t>
            </a:fld>
            <a:endParaRPr lang="en-US"/>
          </a:p>
        </p:txBody>
      </p:sp>
      <p:sp>
        <p:nvSpPr>
          <p:cNvPr id="4" name="Slide Image Placeholder 3"/>
          <p:cNvSpPr>
            <a:spLocks noGrp="1" noRot="1" noChangeAspect="1"/>
          </p:cNvSpPr>
          <p:nvPr>
            <p:ph type="sldImg" idx="2"/>
          </p:nvPr>
        </p:nvSpPr>
        <p:spPr>
          <a:xfrm>
            <a:off x="-5373688" y="4371975"/>
            <a:ext cx="20981988" cy="11803063"/>
          </a:xfrm>
          <a:prstGeom prst="rect">
            <a:avLst/>
          </a:prstGeom>
          <a:noFill/>
          <a:ln w="12700">
            <a:solidFill>
              <a:prstClr val="black"/>
            </a:solidFill>
          </a:ln>
        </p:spPr>
        <p:txBody>
          <a:bodyPr vert="horz" lIns="181911" tIns="90955" rIns="181911" bIns="90955" rtlCol="0" anchor="ctr"/>
          <a:lstStyle/>
          <a:p>
            <a:endParaRPr lang="en-US"/>
          </a:p>
        </p:txBody>
      </p:sp>
      <p:sp>
        <p:nvSpPr>
          <p:cNvPr id="5" name="Notes Placeholder 4"/>
          <p:cNvSpPr>
            <a:spLocks noGrp="1"/>
          </p:cNvSpPr>
          <p:nvPr>
            <p:ph type="body" sz="quarter" idx="3"/>
          </p:nvPr>
        </p:nvSpPr>
        <p:spPr>
          <a:xfrm>
            <a:off x="1023462" y="16831166"/>
            <a:ext cx="8187690" cy="13770953"/>
          </a:xfrm>
          <a:prstGeom prst="rect">
            <a:avLst/>
          </a:prstGeom>
        </p:spPr>
        <p:txBody>
          <a:bodyPr vert="horz" lIns="181911" tIns="90955" rIns="181911" bIns="9095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33219089"/>
            <a:ext cx="4434999" cy="1754761"/>
          </a:xfrm>
          <a:prstGeom prst="rect">
            <a:avLst/>
          </a:prstGeom>
        </p:spPr>
        <p:txBody>
          <a:bodyPr vert="horz" lIns="181911" tIns="90955" rIns="181911" bIns="90955" rtlCol="0" anchor="b"/>
          <a:lstStyle>
            <a:lvl1pPr algn="l">
              <a:defRPr sz="2400"/>
            </a:lvl1pPr>
          </a:lstStyle>
          <a:p>
            <a:endParaRPr lang="en-US"/>
          </a:p>
        </p:txBody>
      </p:sp>
      <p:sp>
        <p:nvSpPr>
          <p:cNvPr id="7" name="Slide Number Placeholder 6"/>
          <p:cNvSpPr>
            <a:spLocks noGrp="1"/>
          </p:cNvSpPr>
          <p:nvPr>
            <p:ph type="sldNum" sz="quarter" idx="5"/>
          </p:nvPr>
        </p:nvSpPr>
        <p:spPr>
          <a:xfrm>
            <a:off x="5797248" y="33219089"/>
            <a:ext cx="4434999" cy="1754761"/>
          </a:xfrm>
          <a:prstGeom prst="rect">
            <a:avLst/>
          </a:prstGeom>
        </p:spPr>
        <p:txBody>
          <a:bodyPr vert="horz" lIns="181911" tIns="90955" rIns="181911" bIns="90955" rtlCol="0" anchor="b"/>
          <a:lstStyle>
            <a:lvl1pPr algn="r">
              <a:defRPr sz="24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818926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065931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863475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2740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074887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916403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254708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756195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507267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8406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917553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784345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853527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2030234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974837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969534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58344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663438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376309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52252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2439560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047305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010366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0433420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301633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06103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4279076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310313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378613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6445867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94519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3086152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825691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101198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966656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797641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528833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1160504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66088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113484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981398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45471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370694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imonhunt1/SPACE-X-IBM-PROJECT-/blob/main/WEEK-1_%20DATA%20WRANGLING.ipyn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imonhunt1/SPACE-X-IBM-PROJECT-/blob/main/WEEK-2_%20EDA%20WITH%20VISUALISATION.ipynb"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imonhunt1/SPACE-X-IBM-PROJECT-/blob/main/WEEK-2_%20DATA%20ANALYSIS%20USING%20SQL.ipynb"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imonhunt1/SPACE-X-IBM-PROJECT-/blob/main/WEEK-3_%20INTERACTIVE%20VISUAL%20ANALYTICS.ipynb"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imonhunt1/SPACE-X-IBM-PROJECT-/blob/main/SPACEX%20APP.py"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monhunt1/SPACE-X-IBM-PROJECT-/blob/main/SPACEX%20APP.py"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imonhunt1/SPACE-X-IBM-PROJECT-/blob/main/WEEK-1_%20DATA%20COLLECTION%20API.ipynb"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imonhunt1/SPACE-X-IBM-PROJECT-/blob/main/WEEK-1_%20DATA%20COLLECTION%20%2B%20WEB%20SCRAPING.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603593"/>
            <a:ext cx="2514600" cy="646331"/>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Simon Hunt</a:t>
            </a:r>
          </a:p>
          <a:p>
            <a:r>
              <a:rPr lang="en-US" dirty="0">
                <a:solidFill>
                  <a:schemeClr val="bg1"/>
                </a:solidFill>
                <a:latin typeface="Abadi" panose="020B0604020104020204" pitchFamily="34" charset="0"/>
                <a:ea typeface="SF Pro" pitchFamily="2" charset="0"/>
                <a:cs typeface="SF Pro" pitchFamily="2" charset="0"/>
              </a:rPr>
              <a:t>12/08/2022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9483"/>
            <a:ext cx="5005147" cy="4601586"/>
          </a:xfrm>
          <a:prstGeom prst="rect">
            <a:avLst/>
          </a:prstGeom>
        </p:spPr>
        <p:txBody>
          <a:bodyPr/>
          <a:lstStyle/>
          <a:p>
            <a:r>
              <a:rPr lang="en-US" sz="2200" dirty="0">
                <a:solidFill>
                  <a:schemeClr val="accent3">
                    <a:lumMod val="25000"/>
                  </a:schemeClr>
                </a:solidFill>
                <a:latin typeface="Abadi" panose="020B0604020104020204" pitchFamily="34" charset="0"/>
              </a:rPr>
              <a:t>To begin, Exploratory Data Analysis was performed on the data set. Launch per site summaries, orbit occurrences and mission outcomes per type of orbit were then calculated. The landing outcome label was then created. I then created a landing outcome label and exported the results as a CSV file.</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https://github.com/simonhunt1/SPACE-X-IBM-PROJECT-/blob/main/WEEK-1_%20DATA%20WRANGLING.ipynb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3AE42542-DD44-ABC9-CC68-5CBDD3B6901B}"/>
              </a:ext>
            </a:extLst>
          </p:cNvPr>
          <p:cNvPicPr>
            <a:picLocks noChangeAspect="1"/>
          </p:cNvPicPr>
          <p:nvPr/>
        </p:nvPicPr>
        <p:blipFill>
          <a:blip r:embed="rId4"/>
          <a:stretch>
            <a:fillRect/>
          </a:stretch>
        </p:blipFill>
        <p:spPr>
          <a:xfrm>
            <a:off x="5953568" y="1276778"/>
            <a:ext cx="5859587" cy="4440081"/>
          </a:xfrm>
          <a:prstGeom prst="rect">
            <a:avLst/>
          </a:prstGeom>
          <a:ln>
            <a:noFill/>
          </a:ln>
          <a:effectLst>
            <a:softEdge rad="112500"/>
          </a:effec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9" y="1155032"/>
            <a:ext cx="6395542" cy="6263296"/>
          </a:xfrm>
          <a:prstGeom prst="rect">
            <a:avLst/>
          </a:prstGeom>
        </p:spPr>
        <p:txBody>
          <a:bodyPr lIns="91440" tIns="45720" rIns="91440" bIns="45720" anchor="t"/>
          <a:lstStyle/>
          <a:p>
            <a:pPr marL="0" indent="0">
              <a:lnSpc>
                <a:spcPct val="100000"/>
              </a:lnSpc>
              <a:spcBef>
                <a:spcPts val="1400"/>
              </a:spcBef>
              <a:buNone/>
            </a:pPr>
            <a:r>
              <a:rPr lang="en-GB" sz="1800" dirty="0">
                <a:solidFill>
                  <a:schemeClr val="accent3">
                    <a:lumMod val="25000"/>
                  </a:schemeClr>
                </a:solidFill>
                <a:latin typeface="Abadi" panose="020B0604020104020204" pitchFamily="34" charset="0"/>
              </a:rPr>
              <a:t>The following charts were created:</a:t>
            </a:r>
          </a:p>
          <a:p>
            <a:pPr marL="0" indent="0">
              <a:lnSpc>
                <a:spcPct val="100000"/>
              </a:lnSpc>
              <a:spcBef>
                <a:spcPts val="1400"/>
              </a:spcBef>
              <a:buNone/>
            </a:pPr>
            <a:r>
              <a:rPr lang="en-GB" sz="1800" b="1" dirty="0">
                <a:solidFill>
                  <a:schemeClr val="accent3">
                    <a:lumMod val="25000"/>
                  </a:schemeClr>
                </a:solidFill>
                <a:latin typeface="Abadi" panose="020B0604020104020204" pitchFamily="34" charset="0"/>
              </a:rPr>
              <a:t>Flight Number vs. Payload Mass, Flight Number vs. Launch Site, Payload Mass vs. Launch Site, Orbit Type vs. Success Rate, Flight Number vs. Orbit Type, Payload Mass vs. Orbit Type, Success Rate Yearly Trend</a:t>
            </a:r>
          </a:p>
          <a:p>
            <a:pPr marL="0" indent="0">
              <a:lnSpc>
                <a:spcPct val="100000"/>
              </a:lnSpc>
              <a:spcBef>
                <a:spcPts val="1400"/>
              </a:spcBef>
              <a:buNone/>
            </a:pPr>
            <a:r>
              <a:rPr lang="en-GB" sz="1800" dirty="0">
                <a:solidFill>
                  <a:schemeClr val="accent3">
                    <a:lumMod val="25000"/>
                  </a:schemeClr>
                </a:solidFill>
                <a:latin typeface="Abadi" panose="020B0604020104020204" pitchFamily="34" charset="0"/>
              </a:rPr>
              <a:t>Scatter plots illustrate the relationships between variables. They are useful for identifying potential correlations, which can be incorporated into machine learning models. Bar charts compare different discrete categories, highlighting the relationships between these categories and specific measured values. Line charts depict trends over time, providing a clear view of how data changes across a timeline</a:t>
            </a:r>
            <a:r>
              <a:rPr lang="en-GB" sz="2000" dirty="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https://github.com/simonhunt1/SPACE-X-IBM-PROJECT-/blob/main/WEEK-2_%20EDA%20WITH%20VISUALISATION.ipynb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5091C26-5B11-CF5F-3CDB-F274BF61B130}"/>
              </a:ext>
            </a:extLst>
          </p:cNvPr>
          <p:cNvPicPr>
            <a:picLocks noChangeAspect="1"/>
          </p:cNvPicPr>
          <p:nvPr/>
        </p:nvPicPr>
        <p:blipFill>
          <a:blip r:embed="rId4"/>
          <a:stretch>
            <a:fillRect/>
          </a:stretch>
        </p:blipFill>
        <p:spPr>
          <a:xfrm>
            <a:off x="7300990" y="270907"/>
            <a:ext cx="4434661" cy="2073735"/>
          </a:xfrm>
          <a:prstGeom prst="rect">
            <a:avLst/>
          </a:prstGeom>
        </p:spPr>
      </p:pic>
      <p:pic>
        <p:nvPicPr>
          <p:cNvPr id="8" name="Picture 7">
            <a:extLst>
              <a:ext uri="{FF2B5EF4-FFF2-40B4-BE49-F238E27FC236}">
                <a16:creationId xmlns:a16="http://schemas.microsoft.com/office/drawing/2014/main" id="{A4C50D33-3998-3376-25ED-CF793B27DB54}"/>
              </a:ext>
            </a:extLst>
          </p:cNvPr>
          <p:cNvPicPr>
            <a:picLocks noChangeAspect="1"/>
          </p:cNvPicPr>
          <p:nvPr/>
        </p:nvPicPr>
        <p:blipFill>
          <a:blip r:embed="rId5"/>
          <a:stretch>
            <a:fillRect/>
          </a:stretch>
        </p:blipFill>
        <p:spPr>
          <a:xfrm>
            <a:off x="7318695" y="2539302"/>
            <a:ext cx="4416956" cy="2073735"/>
          </a:xfrm>
          <a:prstGeom prst="rect">
            <a:avLst/>
          </a:prstGeom>
        </p:spPr>
      </p:pic>
      <p:pic>
        <p:nvPicPr>
          <p:cNvPr id="10" name="Picture 9">
            <a:extLst>
              <a:ext uri="{FF2B5EF4-FFF2-40B4-BE49-F238E27FC236}">
                <a16:creationId xmlns:a16="http://schemas.microsoft.com/office/drawing/2014/main" id="{D679A39F-489B-5A2C-921D-E04FD6D29451}"/>
              </a:ext>
            </a:extLst>
          </p:cNvPr>
          <p:cNvPicPr>
            <a:picLocks noChangeAspect="1"/>
          </p:cNvPicPr>
          <p:nvPr/>
        </p:nvPicPr>
        <p:blipFill>
          <a:blip r:embed="rId6"/>
          <a:stretch>
            <a:fillRect/>
          </a:stretch>
        </p:blipFill>
        <p:spPr>
          <a:xfrm>
            <a:off x="7825171" y="4915554"/>
            <a:ext cx="3910480" cy="1767333"/>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0033"/>
            <a:ext cx="10910934" cy="4947880"/>
          </a:xfrm>
          <a:prstGeom prst="rect">
            <a:avLst/>
          </a:prstGeom>
        </p:spPr>
        <p:txBody>
          <a:bodyPr lIns="91440" tIns="45720" rIns="91440" bIns="45720" anchor="t"/>
          <a:lstStyle/>
          <a:p>
            <a:pPr marL="0" indent="0">
              <a:lnSpc>
                <a:spcPct val="100000"/>
              </a:lnSpc>
              <a:spcBef>
                <a:spcPts val="1400"/>
              </a:spcBef>
              <a:buNone/>
            </a:pPr>
            <a:r>
              <a:rPr lang="en-GB" sz="2200" dirty="0">
                <a:solidFill>
                  <a:schemeClr val="accent3">
                    <a:lumMod val="25000"/>
                  </a:schemeClr>
                </a:solidFill>
                <a:latin typeface="Abadi"/>
              </a:rPr>
              <a:t>Executed SQL queries included:</a:t>
            </a:r>
          </a:p>
          <a:p>
            <a:pPr>
              <a:lnSpc>
                <a:spcPct val="100000"/>
              </a:lnSpc>
              <a:spcBef>
                <a:spcPts val="600"/>
              </a:spcBef>
            </a:pPr>
            <a:r>
              <a:rPr lang="en-GB" sz="1600" dirty="0">
                <a:solidFill>
                  <a:schemeClr val="accent3">
                    <a:lumMod val="25000"/>
                  </a:schemeClr>
                </a:solidFill>
                <a:latin typeface="Abadi"/>
              </a:rPr>
              <a:t>Retrieving the unique launch site names from space missions</a:t>
            </a:r>
          </a:p>
          <a:p>
            <a:pPr>
              <a:lnSpc>
                <a:spcPct val="100000"/>
              </a:lnSpc>
              <a:spcBef>
                <a:spcPts val="600"/>
              </a:spcBef>
            </a:pPr>
            <a:r>
              <a:rPr lang="en-GB" sz="1600" dirty="0">
                <a:solidFill>
                  <a:schemeClr val="accent3">
                    <a:lumMod val="25000"/>
                  </a:schemeClr>
                </a:solidFill>
                <a:latin typeface="Abadi"/>
              </a:rPr>
              <a:t>Displaying five records with launch sites starting with 'CCA’</a:t>
            </a:r>
          </a:p>
          <a:p>
            <a:pPr>
              <a:lnSpc>
                <a:spcPct val="100000"/>
              </a:lnSpc>
              <a:spcBef>
                <a:spcPts val="600"/>
              </a:spcBef>
            </a:pPr>
            <a:r>
              <a:rPr lang="en-GB" sz="1600" dirty="0">
                <a:solidFill>
                  <a:schemeClr val="accent3">
                    <a:lumMod val="25000"/>
                  </a:schemeClr>
                </a:solidFill>
                <a:latin typeface="Abadi"/>
              </a:rPr>
              <a:t>Calculating the total payload mass for boosters launched by NASA (CRS)</a:t>
            </a:r>
          </a:p>
          <a:p>
            <a:pPr>
              <a:lnSpc>
                <a:spcPct val="100000"/>
              </a:lnSpc>
              <a:spcBef>
                <a:spcPts val="600"/>
              </a:spcBef>
            </a:pPr>
            <a:r>
              <a:rPr lang="en-GB" sz="1600" dirty="0">
                <a:solidFill>
                  <a:schemeClr val="accent3">
                    <a:lumMod val="25000"/>
                  </a:schemeClr>
                </a:solidFill>
                <a:latin typeface="Abadi"/>
              </a:rPr>
              <a:t>Finding the average payload mass for booster version F9 v1.1</a:t>
            </a:r>
          </a:p>
          <a:p>
            <a:pPr>
              <a:lnSpc>
                <a:spcPct val="100000"/>
              </a:lnSpc>
              <a:spcBef>
                <a:spcPts val="600"/>
              </a:spcBef>
            </a:pPr>
            <a:r>
              <a:rPr lang="en-GB" sz="1600" dirty="0">
                <a:solidFill>
                  <a:schemeClr val="accent3">
                    <a:lumMod val="25000"/>
                  </a:schemeClr>
                </a:solidFill>
                <a:latin typeface="Abadi"/>
              </a:rPr>
              <a:t>Identifying the date of the first successful ground pad landing</a:t>
            </a:r>
          </a:p>
          <a:p>
            <a:pPr>
              <a:lnSpc>
                <a:spcPct val="100000"/>
              </a:lnSpc>
              <a:spcBef>
                <a:spcPts val="600"/>
              </a:spcBef>
            </a:pPr>
            <a:r>
              <a:rPr lang="en-GB" sz="1600" dirty="0">
                <a:solidFill>
                  <a:schemeClr val="accent3">
                    <a:lumMod val="25000"/>
                  </a:schemeClr>
                </a:solidFill>
                <a:latin typeface="Abadi"/>
              </a:rPr>
              <a:t>Listing boosters that successfully landed on a drone ship with payload masses between 4000 and 6000</a:t>
            </a:r>
          </a:p>
          <a:p>
            <a:pPr>
              <a:lnSpc>
                <a:spcPct val="100000"/>
              </a:lnSpc>
              <a:spcBef>
                <a:spcPts val="600"/>
              </a:spcBef>
            </a:pPr>
            <a:r>
              <a:rPr lang="en-GB" sz="1600" dirty="0">
                <a:solidFill>
                  <a:schemeClr val="accent3">
                    <a:lumMod val="25000"/>
                  </a:schemeClr>
                </a:solidFill>
                <a:latin typeface="Abadi"/>
              </a:rPr>
              <a:t>Counting the total number of successful and failed mission outcomes</a:t>
            </a:r>
          </a:p>
          <a:p>
            <a:pPr>
              <a:lnSpc>
                <a:spcPct val="100000"/>
              </a:lnSpc>
              <a:spcBef>
                <a:spcPts val="600"/>
              </a:spcBef>
            </a:pPr>
            <a:r>
              <a:rPr lang="en-GB" sz="1600" dirty="0">
                <a:solidFill>
                  <a:schemeClr val="accent3">
                    <a:lumMod val="25000"/>
                  </a:schemeClr>
                </a:solidFill>
                <a:latin typeface="Abadi"/>
              </a:rPr>
              <a:t>Listing the booster versions that carried the maximum payload </a:t>
            </a:r>
            <a:r>
              <a:rPr lang="en-GB" sz="1600" dirty="0" err="1">
                <a:solidFill>
                  <a:schemeClr val="accent3">
                    <a:lumMod val="25000"/>
                  </a:schemeClr>
                </a:solidFill>
                <a:latin typeface="Abadi"/>
              </a:rPr>
              <a:t>massReporting</a:t>
            </a:r>
            <a:r>
              <a:rPr lang="en-GB" sz="1600" dirty="0">
                <a:solidFill>
                  <a:schemeClr val="accent3">
                    <a:lumMod val="25000"/>
                  </a:schemeClr>
                </a:solidFill>
                <a:latin typeface="Abadi"/>
              </a:rPr>
              <a:t> the failed drone ship landings, their booster versions, and launch site names for 2015</a:t>
            </a:r>
          </a:p>
          <a:p>
            <a:pPr>
              <a:lnSpc>
                <a:spcPct val="100000"/>
              </a:lnSpc>
              <a:spcBef>
                <a:spcPts val="600"/>
              </a:spcBef>
            </a:pPr>
            <a:r>
              <a:rPr lang="en-GB" sz="1600" dirty="0">
                <a:solidFill>
                  <a:schemeClr val="accent3">
                    <a:lumMod val="25000"/>
                  </a:schemeClr>
                </a:solidFill>
                <a:latin typeface="Abadi"/>
              </a:rPr>
              <a:t>Ranking landing outcomes (e.g., Failure on drone ship, Success on ground pad) from 2010-06-04 to 2017-03-20 in descending order</a:t>
            </a:r>
            <a:endParaRPr lang="en-US" dirty="0"/>
          </a:p>
          <a:p>
            <a:pPr marL="0" indent="0">
              <a:buNone/>
            </a:pPr>
            <a:r>
              <a:rPr lang="en-US" sz="2800" dirty="0">
                <a:solidFill>
                  <a:schemeClr val="accent3">
                    <a:lumMod val="25000"/>
                  </a:schemeClr>
                </a:solidFill>
                <a:latin typeface="Abadi" panose="020B0604020104020204" pitchFamily="34" charset="0"/>
              </a:rPr>
              <a:t>GitHub URL:</a:t>
            </a:r>
          </a:p>
          <a:p>
            <a:pPr marL="0" indent="0">
              <a:buNone/>
            </a:pPr>
            <a:r>
              <a:rPr lang="en-US" sz="1800" dirty="0">
                <a:hlinkClick r:id="rId3"/>
              </a:rPr>
              <a:t>https://github.com/simonhunt1/SPACE-X-IBM-PROJECT-/blob/main/WEEK-2_%20DATA%20ANALYSIS%20USING%20SQL.ipynb</a:t>
            </a: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175657"/>
            <a:ext cx="10515600" cy="5050735"/>
          </a:xfrm>
          <a:prstGeom prst="rect">
            <a:avLst/>
          </a:prstGeom>
        </p:spPr>
        <p:txBody>
          <a:bodyPr>
            <a:normAutofit fontScale="85000" lnSpcReduction="20000"/>
          </a:bodyPr>
          <a:lstStyle/>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Markers for All Launch Sites:</a:t>
            </a:r>
          </a:p>
          <a:p>
            <a:pPr>
              <a:lnSpc>
                <a:spcPct val="100000"/>
              </a:lnSpc>
              <a:spcBef>
                <a:spcPts val="1400"/>
              </a:spcBef>
            </a:pPr>
            <a:r>
              <a:rPr lang="en-GB" sz="2200" dirty="0">
                <a:solidFill>
                  <a:schemeClr val="accent3">
                    <a:lumMod val="25000"/>
                  </a:schemeClr>
                </a:solidFill>
                <a:latin typeface="Abadi" panose="020B0604020104020204" pitchFamily="34" charset="0"/>
              </a:rPr>
              <a:t>Placed a marker with a circle, popup label, and text label for NASA Johnson Space Centre using its latitude and longitude coordinates as the starting location. </a:t>
            </a:r>
          </a:p>
          <a:p>
            <a:pPr>
              <a:lnSpc>
                <a:spcPct val="100000"/>
              </a:lnSpc>
              <a:spcBef>
                <a:spcPts val="1400"/>
              </a:spcBef>
            </a:pPr>
            <a:r>
              <a:rPr lang="en-GB" sz="2200" dirty="0">
                <a:solidFill>
                  <a:schemeClr val="accent3">
                    <a:lumMod val="25000"/>
                  </a:schemeClr>
                </a:solidFill>
                <a:latin typeface="Abadi" panose="020B0604020104020204" pitchFamily="34" charset="0"/>
              </a:rPr>
              <a:t>Placed markers with circles, popup labels, and text labels for all launch sites using their latitude and longitude coordinates to display their geographical locations and proximity to the equator and coasts.</a:t>
            </a:r>
          </a:p>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Coloured Markers for Launch Outcomes at Each Site:</a:t>
            </a:r>
          </a:p>
          <a:p>
            <a:pPr>
              <a:lnSpc>
                <a:spcPct val="100000"/>
              </a:lnSpc>
              <a:spcBef>
                <a:spcPts val="1400"/>
              </a:spcBef>
            </a:pPr>
            <a:r>
              <a:rPr lang="en-GB" sz="2200" dirty="0">
                <a:solidFill>
                  <a:schemeClr val="accent3">
                    <a:lumMod val="25000"/>
                  </a:schemeClr>
                </a:solidFill>
                <a:latin typeface="Abadi" panose="020B0604020104020204" pitchFamily="34" charset="0"/>
              </a:rPr>
              <a:t>Added coloured markers to indicate successful (Green) and failed (Red) launches using a Marker Cluster to highlight which launch sites have higher success rates.</a:t>
            </a:r>
          </a:p>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Distances from a Launch Site to Nearby Locations:</a:t>
            </a:r>
          </a:p>
          <a:p>
            <a:pPr>
              <a:lnSpc>
                <a:spcPct val="100000"/>
              </a:lnSpc>
              <a:spcBef>
                <a:spcPts val="1400"/>
              </a:spcBef>
            </a:pPr>
            <a:r>
              <a:rPr lang="en-GB" sz="2200" dirty="0">
                <a:solidFill>
                  <a:schemeClr val="accent3">
                    <a:lumMod val="25000"/>
                  </a:schemeClr>
                </a:solidFill>
                <a:latin typeface="Abadi" panose="020B0604020104020204" pitchFamily="34" charset="0"/>
              </a:rPr>
              <a:t>Added coloured lines to illustrate the distances from Launch Site KSC LC-39A (as an example) to nearby locations such as a railway, highway, coastline, and the closest city.</a:t>
            </a:r>
          </a:p>
          <a:p>
            <a:pPr marL="0" indent="0">
              <a:lnSpc>
                <a:spcPct val="100000"/>
              </a:lnSpc>
              <a:spcBef>
                <a:spcPts val="1400"/>
              </a:spcBef>
              <a:buNone/>
            </a:pPr>
            <a:r>
              <a:rPr lang="en-US" dirty="0">
                <a:solidFill>
                  <a:schemeClr val="accent3">
                    <a:lumMod val="25000"/>
                  </a:schemeClr>
                </a:solidFill>
                <a:latin typeface="Abadi" panose="020B0604020104020204" pitchFamily="34" charset="0"/>
              </a:rPr>
              <a:t>GitHub URL:</a:t>
            </a:r>
          </a:p>
          <a:p>
            <a:pPr marL="0" indent="0">
              <a:buNone/>
            </a:pPr>
            <a:r>
              <a:rPr lang="en-US" dirty="0">
                <a:hlinkClick r:id="rId3"/>
              </a:rPr>
              <a:t>https://github.com/simonhunt1/SPACE-X-IBM-PROJECT-/blob/main/WEEK-3_%20INTERACTIVE%20VISUAL%20ANALYTICS.ipynb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940288"/>
            <a:ext cx="9745589" cy="5716719"/>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Launch Sites Dropdown Menu:</a:t>
            </a:r>
          </a:p>
          <a:p>
            <a:pPr>
              <a:lnSpc>
                <a:spcPct val="100000"/>
              </a:lnSpc>
              <a:spcBef>
                <a:spcPts val="1400"/>
              </a:spcBef>
            </a:pPr>
            <a:r>
              <a:rPr lang="en-GB" sz="2200" dirty="0">
                <a:solidFill>
                  <a:schemeClr val="accent3">
                    <a:lumMod val="25000"/>
                  </a:schemeClr>
                </a:solidFill>
                <a:latin typeface="Abadi" panose="020B0604020104020204" pitchFamily="34" charset="0"/>
              </a:rPr>
              <a:t>Implemented a dropdown menu to allow for the selection of different launch sites.</a:t>
            </a:r>
          </a:p>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Pie Chart Displaying Successful Launches (All Sites/Specific Site):</a:t>
            </a:r>
          </a:p>
          <a:p>
            <a:pPr>
              <a:lnSpc>
                <a:spcPct val="100000"/>
              </a:lnSpc>
              <a:spcBef>
                <a:spcPts val="1400"/>
              </a:spcBef>
            </a:pPr>
            <a:r>
              <a:rPr lang="en-GB" sz="2200" dirty="0">
                <a:solidFill>
                  <a:schemeClr val="accent3">
                    <a:lumMod val="25000"/>
                  </a:schemeClr>
                </a:solidFill>
                <a:latin typeface="Abadi" panose="020B0604020104020204" pitchFamily="34" charset="0"/>
              </a:rPr>
              <a:t>Included a pie chart to illustrate the total count of successful launches across all sites, and the Success vs. Failed counts for a selected launch site.</a:t>
            </a:r>
          </a:p>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Payload Mass Range Slider:</a:t>
            </a:r>
          </a:p>
          <a:p>
            <a:pPr>
              <a:lnSpc>
                <a:spcPct val="100000"/>
              </a:lnSpc>
              <a:spcBef>
                <a:spcPts val="1400"/>
              </a:spcBef>
            </a:pPr>
            <a:r>
              <a:rPr lang="en-GB" sz="2200" dirty="0">
                <a:solidFill>
                  <a:schemeClr val="accent3">
                    <a:lumMod val="25000"/>
                  </a:schemeClr>
                </a:solidFill>
                <a:latin typeface="Abadi" panose="020B0604020104020204" pitchFamily="34" charset="0"/>
              </a:rPr>
              <a:t>Introduced a slider to adjust the payload mass range.</a:t>
            </a:r>
          </a:p>
          <a:p>
            <a:pPr marL="0" indent="0">
              <a:lnSpc>
                <a:spcPct val="100000"/>
              </a:lnSpc>
              <a:spcBef>
                <a:spcPts val="1400"/>
              </a:spcBef>
              <a:buNone/>
            </a:pPr>
            <a:r>
              <a:rPr lang="en-GB" sz="2200" b="1" dirty="0">
                <a:solidFill>
                  <a:schemeClr val="accent3">
                    <a:lumMod val="25000"/>
                  </a:schemeClr>
                </a:solidFill>
                <a:latin typeface="Abadi" panose="020B0604020104020204" pitchFamily="34" charset="0"/>
              </a:rPr>
              <a:t>Scatter Plot of Payload Mass vs. Success Rate for Various Booster Versions:</a:t>
            </a:r>
          </a:p>
          <a:p>
            <a:pPr>
              <a:lnSpc>
                <a:spcPct val="100000"/>
              </a:lnSpc>
              <a:spcBef>
                <a:spcPts val="1400"/>
              </a:spcBef>
            </a:pPr>
            <a:r>
              <a:rPr lang="en-GB" sz="2200" dirty="0">
                <a:solidFill>
                  <a:schemeClr val="accent3">
                    <a:lumMod val="25000"/>
                  </a:schemeClr>
                </a:solidFill>
                <a:latin typeface="Abadi" panose="020B0604020104020204" pitchFamily="34" charset="0"/>
              </a:rPr>
              <a:t>Created a scatter plot to display the relationship between payload mass and launch success rates across different booster versions.</a:t>
            </a:r>
          </a:p>
          <a:p>
            <a:pPr marL="0" indent="0">
              <a:lnSpc>
                <a:spcPct val="100000"/>
              </a:lnSpc>
              <a:spcBef>
                <a:spcPts val="1400"/>
              </a:spcBef>
              <a:buNone/>
            </a:pPr>
            <a:r>
              <a:rPr lang="en-US" sz="30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hlinkClick r:id="rId3"/>
              </a:rPr>
              <a:t>https://github.com/simonhunt1/SPACE-X-IBM-PROJECT-/blob/main/SPACEX%20APP.py</a:t>
            </a:r>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15009" y="39123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967192"/>
            <a:ext cx="5574081" cy="4295284"/>
          </a:xfrm>
          <a:prstGeom prst="rect">
            <a:avLst/>
          </a:prstGeom>
        </p:spPr>
        <p:txBody>
          <a:bodyPr>
            <a:normAutofit/>
          </a:bodyPr>
          <a:lstStyle/>
          <a:p>
            <a:pPr marL="0" indent="0">
              <a:lnSpc>
                <a:spcPct val="100000"/>
              </a:lnSpc>
              <a:spcBef>
                <a:spcPts val="1400"/>
              </a:spcBef>
              <a:buNone/>
            </a:pPr>
            <a:r>
              <a:rPr lang="en-US" sz="30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hlinkClick r:id="rId3"/>
              </a:rPr>
              <a:t>https://github.com/simonhunt1/SPACE-X-IBM-PROJECT-/blob/main/SPACEX%20APP.py</a:t>
            </a:r>
            <a:endParaRPr lang="en-US" sz="2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1026" name="Picture 2">
            <a:extLst>
              <a:ext uri="{FF2B5EF4-FFF2-40B4-BE49-F238E27FC236}">
                <a16:creationId xmlns:a16="http://schemas.microsoft.com/office/drawing/2014/main" id="{BE176A7B-80E6-1239-9F3F-2BE2A99D6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1381476"/>
            <a:ext cx="4733139" cy="510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481630" cy="39196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The below represents how the results will be </a:t>
            </a:r>
            <a:r>
              <a:rPr lang="en-US" sz="2200" b="1" dirty="0" err="1">
                <a:solidFill>
                  <a:schemeClr val="accent3">
                    <a:lumMod val="25000"/>
                  </a:schemeClr>
                </a:solidFill>
                <a:latin typeface="Abadi" panose="020B0604020104020204" pitchFamily="34" charset="0"/>
              </a:rPr>
              <a:t>categorised</a:t>
            </a:r>
            <a:r>
              <a:rPr lang="en-US" sz="2200" b="1" dirty="0">
                <a:solidFill>
                  <a:schemeClr val="accent3">
                    <a:lumMod val="25000"/>
                  </a:schemeClr>
                </a:solidFill>
                <a:latin typeface="Abadi" panose="020B0604020104020204" pitchFamily="34" charset="0"/>
              </a:rPr>
              <a:t> and presented: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837394"/>
            <a:ext cx="2696374" cy="3811588"/>
          </a:xfrm>
          <a:prstGeom prst="rect">
            <a:avLst/>
          </a:prstGeom>
        </p:spPr>
        <p:txBody>
          <a:bodyPr>
            <a:normAutofit fontScale="92500"/>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This scatter plot indicates a correlation between the number of flights from a launch site and its success rate—the more flights, the higher the success rate. However, the CCAFS SLC40 site deviates from this pattern, showing the weakest correlation.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39899E3-D6D6-55D6-AACE-14BFE3C852A2}"/>
              </a:ext>
            </a:extLst>
          </p:cNvPr>
          <p:cNvPicPr>
            <a:picLocks noChangeAspect="1"/>
          </p:cNvPicPr>
          <p:nvPr/>
        </p:nvPicPr>
        <p:blipFill>
          <a:blip r:embed="rId3"/>
          <a:stretch>
            <a:fillRect/>
          </a:stretch>
        </p:blipFill>
        <p:spPr>
          <a:xfrm>
            <a:off x="3930523" y="1911119"/>
            <a:ext cx="7741048" cy="366413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3133" y="1842876"/>
            <a:ext cx="3932238"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This scatter plot demonstrates that payloads exceeding 7000kg have a significantly higher probability of successful launches. However, there is no evident pattern suggesting that the success rate is influenced by the launch site based on payload mass.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A111779-95CD-E525-ACD8-3DE50CB39790}"/>
              </a:ext>
            </a:extLst>
          </p:cNvPr>
          <p:cNvPicPr>
            <a:picLocks noChangeAspect="1"/>
          </p:cNvPicPr>
          <p:nvPr/>
        </p:nvPicPr>
        <p:blipFill>
          <a:blip r:embed="rId3"/>
          <a:stretch>
            <a:fillRect/>
          </a:stretch>
        </p:blipFill>
        <p:spPr>
          <a:xfrm>
            <a:off x="4890878" y="1681126"/>
            <a:ext cx="6915779" cy="375101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fontScale="92500"/>
          </a:bodyPr>
          <a:lstStyle/>
          <a:p>
            <a:pPr marL="0" indent="0">
              <a:lnSpc>
                <a:spcPct val="100000"/>
              </a:lnSpc>
              <a:spcBef>
                <a:spcPts val="1400"/>
              </a:spcBef>
              <a:buNone/>
            </a:pPr>
            <a:r>
              <a:rPr lang="en-GB" sz="2000" dirty="0"/>
              <a:t>This figure illustrates the impact of different orbits on landing outcomes. Certain orbits, such as SSO, HEO, GEO, and ES-L1, have a 100% success rate, while the SO orbit has a 0% success rate. However, a closer examination reveals that some orbits, like GEO, SO, HEO, and ES-L1, only have a single occurrence. This indicates that more data is required to identify any patterns or trends before drawing definitive conclusions.</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38D45A6-D565-DF50-732B-7600457BB290}"/>
              </a:ext>
            </a:extLst>
          </p:cNvPr>
          <p:cNvPicPr>
            <a:picLocks noChangeAspect="1"/>
          </p:cNvPicPr>
          <p:nvPr/>
        </p:nvPicPr>
        <p:blipFill>
          <a:blip r:embed="rId3"/>
          <a:stretch>
            <a:fillRect/>
          </a:stretch>
        </p:blipFill>
        <p:spPr>
          <a:xfrm>
            <a:off x="5264764" y="1378796"/>
            <a:ext cx="5512083" cy="494055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GB" sz="2000" dirty="0"/>
              <a:t>This scatter plot demonstrates that, in general, higher flight numbers correlate with increased success rates for each orbit, particularly for the LEO orbit. However, the GTO orbit shows no discernible relationship between these variables. Orbits with only one occurrence should be excluded from this analysis, as additional data is needed for a conclusive statement.</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37395C8-2727-CC19-6E66-A904D874F5E0}"/>
              </a:ext>
            </a:extLst>
          </p:cNvPr>
          <p:cNvPicPr>
            <a:picLocks noChangeAspect="1"/>
          </p:cNvPicPr>
          <p:nvPr/>
        </p:nvPicPr>
        <p:blipFill>
          <a:blip r:embed="rId3"/>
          <a:stretch>
            <a:fillRect/>
          </a:stretch>
        </p:blipFill>
        <p:spPr>
          <a:xfrm>
            <a:off x="4956807" y="1537346"/>
            <a:ext cx="6955602" cy="401093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5279" y="1830518"/>
            <a:ext cx="3251974" cy="4261950"/>
          </a:xfrm>
          <a:prstGeom prst="rect">
            <a:avLst/>
          </a:prstGeom>
        </p:spPr>
        <p:txBody>
          <a:bodyPr>
            <a:normAutofit/>
          </a:bodyPr>
          <a:lstStyle/>
          <a:p>
            <a:pPr marL="0" indent="0">
              <a:lnSpc>
                <a:spcPct val="100000"/>
              </a:lnSpc>
              <a:spcBef>
                <a:spcPts val="1400"/>
              </a:spcBef>
              <a:buNone/>
            </a:pPr>
            <a:r>
              <a:rPr lang="en-GB" sz="2000" dirty="0"/>
              <a:t>Heavier payloads positively affect LEO, ISS, and P0 orbits. Conversely, they negatively impact MEO and VLEO orbits. For GTO orbit, no clear relationship between payload and success is evident. Additionally, SO, GEO, and HEO orbits require more data to identify any potential patterns or trends.</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6B9EA84-2142-1F3D-6CEC-3B6D3D5CB2C3}"/>
              </a:ext>
            </a:extLst>
          </p:cNvPr>
          <p:cNvPicPr>
            <a:picLocks noChangeAspect="1"/>
          </p:cNvPicPr>
          <p:nvPr/>
        </p:nvPicPr>
        <p:blipFill>
          <a:blip r:embed="rId3"/>
          <a:stretch>
            <a:fillRect/>
          </a:stretch>
        </p:blipFill>
        <p:spPr>
          <a:xfrm>
            <a:off x="4387644" y="1542024"/>
            <a:ext cx="7352568" cy="421396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buNone/>
            </a:pPr>
            <a:r>
              <a:rPr lang="en-GB" dirty="0">
                <a:solidFill>
                  <a:schemeClr val="accent3">
                    <a:lumMod val="25000"/>
                  </a:schemeClr>
                </a:solidFill>
              </a:rPr>
              <a:t>As per the line graph, </a:t>
            </a:r>
            <a:r>
              <a:rPr lang="en-GB" dirty="0"/>
              <a:t>these figures clearly show an upward trend from 2013 to 2020.</a:t>
            </a:r>
          </a:p>
          <a:p>
            <a:pPr>
              <a:lnSpc>
                <a:spcPct val="100000"/>
              </a:lnSpc>
              <a:spcBef>
                <a:spcPts val="1400"/>
              </a:spcBef>
            </a:pP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49EC591-4856-4B36-CAD8-C0AA1EDC04D0}"/>
              </a:ext>
            </a:extLst>
          </p:cNvPr>
          <p:cNvPicPr>
            <a:picLocks noChangeAspect="1"/>
          </p:cNvPicPr>
          <p:nvPr/>
        </p:nvPicPr>
        <p:blipFill>
          <a:blip r:embed="rId3"/>
          <a:stretch>
            <a:fillRect/>
          </a:stretch>
        </p:blipFill>
        <p:spPr>
          <a:xfrm>
            <a:off x="5122014" y="1352459"/>
            <a:ext cx="6416991" cy="487393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44631" cy="435133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I utilised the keyword DISTINCT to display only the unique launch sites from the SpaceX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F98206B-03AD-D5A0-95EE-794EDE9FD9A9}"/>
              </a:ext>
            </a:extLst>
          </p:cNvPr>
          <p:cNvPicPr>
            <a:picLocks noChangeAspect="1"/>
          </p:cNvPicPr>
          <p:nvPr/>
        </p:nvPicPr>
        <p:blipFill>
          <a:blip r:embed="rId3"/>
          <a:stretch>
            <a:fillRect/>
          </a:stretch>
        </p:blipFill>
        <p:spPr>
          <a:xfrm>
            <a:off x="843168" y="3205210"/>
            <a:ext cx="8527713" cy="282036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0036"/>
            <a:ext cx="9745589" cy="48569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below query was used to present the 5 records whereby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187B0E1-E719-45BF-E9A3-772EEABEFCE3}"/>
              </a:ext>
            </a:extLst>
          </p:cNvPr>
          <p:cNvPicPr>
            <a:picLocks noChangeAspect="1"/>
          </p:cNvPicPr>
          <p:nvPr/>
        </p:nvPicPr>
        <p:blipFill>
          <a:blip r:embed="rId3"/>
          <a:stretch>
            <a:fillRect/>
          </a:stretch>
        </p:blipFill>
        <p:spPr>
          <a:xfrm>
            <a:off x="966889" y="2593542"/>
            <a:ext cx="7308180" cy="395270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747BE730-CF0B-778E-7B77-E60034ADB8EE}"/>
              </a:ext>
            </a:extLst>
          </p:cNvPr>
          <p:cNvSpPr txBox="1">
            <a:spLocks/>
          </p:cNvSpPr>
          <p:nvPr/>
        </p:nvSpPr>
        <p:spPr>
          <a:xfrm>
            <a:off x="831887" y="1474990"/>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a:solidFill>
                  <a:schemeClr val="accent3">
                    <a:lumMod val="25000"/>
                  </a:schemeClr>
                </a:solidFill>
                <a:latin typeface="Abadi" panose="020B0604020104020204" pitchFamily="34" charset="0"/>
              </a:rPr>
              <a:t>The below query was utilised to calculate the total payload carried by boosters from NASA (45596).</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7A78C1B3-A8F4-B8A4-8089-CBB3AD9BDE99}"/>
              </a:ext>
            </a:extLst>
          </p:cNvPr>
          <p:cNvPicPr>
            <a:picLocks noChangeAspect="1"/>
          </p:cNvPicPr>
          <p:nvPr/>
        </p:nvPicPr>
        <p:blipFill>
          <a:blip r:embed="rId3"/>
          <a:stretch>
            <a:fillRect/>
          </a:stretch>
        </p:blipFill>
        <p:spPr>
          <a:xfrm>
            <a:off x="914133" y="2934757"/>
            <a:ext cx="10363733" cy="17590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70010" y="1364042"/>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The average payload mass carried by booster version F9 v1.1 was calculated to be 2928.4.</a:t>
            </a: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34E0A3E1-B205-2223-4BB3-9E465404B4B3}"/>
              </a:ext>
            </a:extLst>
          </p:cNvPr>
          <p:cNvPicPr>
            <a:picLocks noChangeAspect="1"/>
          </p:cNvPicPr>
          <p:nvPr/>
        </p:nvPicPr>
        <p:blipFill>
          <a:blip r:embed="rId3"/>
          <a:stretch>
            <a:fillRect/>
          </a:stretch>
        </p:blipFill>
        <p:spPr>
          <a:xfrm>
            <a:off x="862359" y="3095366"/>
            <a:ext cx="10192274" cy="192414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a16="http://schemas.microsoft.com/office/drawing/2014/main" id="{809C68A1-112E-E5DC-FCA3-741CDDB15B05}"/>
              </a:ext>
            </a:extLst>
          </p:cNvPr>
          <p:cNvSpPr txBox="1">
            <a:spLocks/>
          </p:cNvSpPr>
          <p:nvPr/>
        </p:nvSpPr>
        <p:spPr>
          <a:xfrm>
            <a:off x="770010" y="1364042"/>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600" dirty="0"/>
          </a:p>
          <a:p>
            <a:pPr marL="0" indent="0">
              <a:buNone/>
            </a:pPr>
            <a:r>
              <a:rPr lang="en-GB" dirty="0"/>
              <a:t>I applied the min() function to determine the result and found that the date of the first successful landing on a ground pad was December 22, 2015</a:t>
            </a:r>
          </a:p>
        </p:txBody>
      </p:sp>
      <p:pic>
        <p:nvPicPr>
          <p:cNvPr id="9" name="Picture 8">
            <a:extLst>
              <a:ext uri="{FF2B5EF4-FFF2-40B4-BE49-F238E27FC236}">
                <a16:creationId xmlns:a16="http://schemas.microsoft.com/office/drawing/2014/main" id="{E3191F2B-AAF5-BD87-CF2E-1BD402CFF628}"/>
              </a:ext>
            </a:extLst>
          </p:cNvPr>
          <p:cNvPicPr>
            <a:picLocks noChangeAspect="1"/>
          </p:cNvPicPr>
          <p:nvPr/>
        </p:nvPicPr>
        <p:blipFill>
          <a:blip r:embed="rId3"/>
          <a:stretch>
            <a:fillRect/>
          </a:stretch>
        </p:blipFill>
        <p:spPr>
          <a:xfrm>
            <a:off x="842769" y="3355748"/>
            <a:ext cx="10370083" cy="167648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0593"/>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GB" dirty="0"/>
              <a:t>I utilised the WHERE clause to filter for boosters that successfully landed on a drone ship, and applied the AND condition to identify those with a payload mass greater than 4000 but less than 6000.</a:t>
            </a: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949B670-9CE7-D66F-170E-4B6D77F31E4D}"/>
              </a:ext>
            </a:extLst>
          </p:cNvPr>
          <p:cNvPicPr>
            <a:picLocks noChangeAspect="1"/>
          </p:cNvPicPr>
          <p:nvPr/>
        </p:nvPicPr>
        <p:blipFill>
          <a:blip r:embed="rId3"/>
          <a:stretch>
            <a:fillRect/>
          </a:stretch>
        </p:blipFill>
        <p:spPr>
          <a:xfrm>
            <a:off x="770011" y="3487010"/>
            <a:ext cx="10382784" cy="294020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48509"/>
            <a:ext cx="4017889" cy="5078701"/>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Data Collection via API</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Data Collection using Web Scraping</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Data Wrangling</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Exploratory Data Analysis with SQL</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Exploratory Data Analysis including Data Visualization</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Interactive Visual Analytics via Folium</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Predictions with Machine Learning</a:t>
            </a:r>
          </a:p>
          <a:p>
            <a:pPr>
              <a:lnSpc>
                <a:spcPct val="11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Results of Exploratory Data Analysis </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Screenshots of Interactive Analytics</a:t>
            </a:r>
          </a:p>
          <a:p>
            <a:pPr>
              <a:lnSpc>
                <a:spcPct val="110000"/>
              </a:lnSpc>
              <a:spcBef>
                <a:spcPts val="1400"/>
              </a:spcBef>
              <a:buFont typeface="Wingdings" panose="05000000000000000000" pitchFamily="2" charset="2"/>
              <a:buChar char="v"/>
            </a:pPr>
            <a:r>
              <a:rPr lang="en-US" sz="1400" dirty="0">
                <a:solidFill>
                  <a:schemeClr val="accent3">
                    <a:lumMod val="25000"/>
                  </a:schemeClr>
                </a:solidFill>
                <a:latin typeface="Abadi" panose="020B0604020104020204" pitchFamily="34" charset="0"/>
              </a:rPr>
              <a:t>Results of Predictive Analytics  </a:t>
            </a:r>
          </a:p>
          <a:p>
            <a:pPr>
              <a:lnSpc>
                <a:spcPct val="11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8115"/>
            <a:ext cx="9745589" cy="4351338"/>
          </a:xfrm>
          <a:prstGeom prst="rect">
            <a:avLst/>
          </a:prstGeom>
        </p:spPr>
        <p:txBody>
          <a:bodyPr>
            <a:normAutofit/>
          </a:bodyPr>
          <a:lstStyle/>
          <a:p>
            <a:pPr marL="0" indent="0">
              <a:lnSpc>
                <a:spcPct val="100000"/>
              </a:lnSpc>
              <a:spcBef>
                <a:spcPts val="1400"/>
              </a:spcBef>
              <a:buNone/>
            </a:pPr>
            <a:r>
              <a:rPr lang="en-GB" dirty="0">
                <a:solidFill>
                  <a:schemeClr val="accent3">
                    <a:lumMod val="25000"/>
                  </a:schemeClr>
                </a:solidFill>
                <a:latin typeface="Abadi" panose="020B0604020104020204" pitchFamily="34" charset="0"/>
              </a:rPr>
              <a:t>Wildcard like ‘%’ was utilised to filter for WHERE </a:t>
            </a:r>
            <a:r>
              <a:rPr lang="en-GB" dirty="0" err="1">
                <a:solidFill>
                  <a:schemeClr val="accent3">
                    <a:lumMod val="25000"/>
                  </a:schemeClr>
                </a:solidFill>
                <a:latin typeface="Abadi" panose="020B0604020104020204" pitchFamily="34" charset="0"/>
              </a:rPr>
              <a:t>MissionOutcome</a:t>
            </a:r>
            <a:r>
              <a:rPr lang="en-GB" dirty="0">
                <a:solidFill>
                  <a:schemeClr val="accent3">
                    <a:lumMod val="25000"/>
                  </a:schemeClr>
                </a:solidFill>
                <a:latin typeface="Abadi" panose="020B0604020104020204" pitchFamily="34" charset="0"/>
              </a:rPr>
              <a:t> was a success or a failure.</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DF9951A-A21C-EE94-F443-3F6B0BC722B4}"/>
              </a:ext>
            </a:extLst>
          </p:cNvPr>
          <p:cNvPicPr>
            <a:picLocks noChangeAspect="1"/>
          </p:cNvPicPr>
          <p:nvPr/>
        </p:nvPicPr>
        <p:blipFill>
          <a:blip r:embed="rId3"/>
          <a:stretch>
            <a:fillRect/>
          </a:stretch>
        </p:blipFill>
        <p:spPr>
          <a:xfrm>
            <a:off x="834754" y="2916750"/>
            <a:ext cx="10522491" cy="328311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3111"/>
            <a:ext cx="10395294" cy="4351338"/>
          </a:xfrm>
          <a:prstGeom prst="rect">
            <a:avLst/>
          </a:prstGeom>
        </p:spPr>
        <p:txBody>
          <a:bodyPr>
            <a:normAutofit/>
          </a:bodyPr>
          <a:lstStyle/>
          <a:p>
            <a:pPr marL="0" indent="0">
              <a:lnSpc>
                <a:spcPct val="100000"/>
              </a:lnSpc>
              <a:spcBef>
                <a:spcPts val="1400"/>
              </a:spcBef>
              <a:buNone/>
            </a:pPr>
            <a:r>
              <a:rPr lang="en-GB" dirty="0">
                <a:solidFill>
                  <a:schemeClr val="accent3">
                    <a:lumMod val="25000"/>
                  </a:schemeClr>
                </a:solidFill>
                <a:latin typeface="Abadi" panose="020B0604020104020204" pitchFamily="34" charset="0"/>
              </a:rPr>
              <a:t>I determined the booster that has carried the maximum payload by utilising subquery in the WHERE clause and the MAX() function.</a:t>
            </a: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E93E20C-BF60-4D07-83E9-6B446DD7FEA0}"/>
              </a:ext>
            </a:extLst>
          </p:cNvPr>
          <p:cNvPicPr>
            <a:picLocks noChangeAspect="1"/>
          </p:cNvPicPr>
          <p:nvPr/>
        </p:nvPicPr>
        <p:blipFill>
          <a:blip r:embed="rId3"/>
          <a:stretch>
            <a:fillRect/>
          </a:stretch>
        </p:blipFill>
        <p:spPr>
          <a:xfrm>
            <a:off x="831897" y="2491475"/>
            <a:ext cx="7798814" cy="406057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3111"/>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I utilised a combination of the WHERE clause, LIKE, AND, and BETWEEN conditions to filter for failed landing outcomes on drone ships, along with their booster versions and launch site names for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F1A5B54-3FAE-B25B-97CB-578ABD741661}"/>
              </a:ext>
            </a:extLst>
          </p:cNvPr>
          <p:cNvPicPr>
            <a:picLocks noChangeAspect="1"/>
          </p:cNvPicPr>
          <p:nvPr/>
        </p:nvPicPr>
        <p:blipFill>
          <a:blip r:embed="rId3"/>
          <a:stretch>
            <a:fillRect/>
          </a:stretch>
        </p:blipFill>
        <p:spPr>
          <a:xfrm>
            <a:off x="770010" y="2788329"/>
            <a:ext cx="10465338" cy="238137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10952185" cy="4351338"/>
          </a:xfrm>
          <a:prstGeom prst="rect">
            <a:avLst/>
          </a:prstGeom>
        </p:spPr>
        <p:txBody>
          <a:bodyPr lIns="91440" tIns="45720" rIns="91440" bIns="45720" anchor="t"/>
          <a:lstStyle/>
          <a:p>
            <a:pPr marL="0" indent="0">
              <a:lnSpc>
                <a:spcPct val="100000"/>
              </a:lnSpc>
              <a:spcBef>
                <a:spcPts val="1400"/>
              </a:spcBef>
              <a:buNone/>
            </a:pPr>
            <a:r>
              <a:rPr lang="en-GB" sz="1800" dirty="0">
                <a:solidFill>
                  <a:schemeClr val="accent3">
                    <a:lumMod val="25000"/>
                  </a:schemeClr>
                </a:solidFill>
                <a:latin typeface="Abadi"/>
              </a:rPr>
              <a:t>I extracted the landing outcomes and their counts from the data, using the WHERE clause to filter for outcomes between 2010-06-04 and 2010-03-20. We then applied the GROUP BY clause to categorise the landing outcomes, and the ORDER BY clause to sort these grouped outcomes in descending order.</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9D30838-6207-388C-72E0-1CB6D27F367B}"/>
              </a:ext>
            </a:extLst>
          </p:cNvPr>
          <p:cNvPicPr>
            <a:picLocks noChangeAspect="1"/>
          </p:cNvPicPr>
          <p:nvPr/>
        </p:nvPicPr>
        <p:blipFill>
          <a:blip r:embed="rId3"/>
          <a:stretch>
            <a:fillRect/>
          </a:stretch>
        </p:blipFill>
        <p:spPr>
          <a:xfrm>
            <a:off x="916153" y="2428516"/>
            <a:ext cx="9170219" cy="407133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40872" y="1375234"/>
            <a:ext cx="2836014" cy="4107531"/>
          </a:xfrm>
          <a:prstGeom prst="rect">
            <a:avLst/>
          </a:prstGeom>
        </p:spPr>
        <p:txBody>
          <a:bodyPr lIns="91440" tIns="45720" rIns="91440" bIns="45720" anchor="t">
            <a:normAutofit/>
          </a:bodyPr>
          <a:lstStyle/>
          <a:p>
            <a:pPr marL="0" indent="0">
              <a:buNone/>
            </a:pPr>
            <a:r>
              <a:rPr lang="en-US" dirty="0"/>
              <a:t>To the left we have a map of all launch sites locations (all located within the USA).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All Launch Site Locations</a:t>
            </a:r>
          </a:p>
        </p:txBody>
      </p:sp>
      <p:pic>
        <p:nvPicPr>
          <p:cNvPr id="6" name="Picture 5">
            <a:extLst>
              <a:ext uri="{FF2B5EF4-FFF2-40B4-BE49-F238E27FC236}">
                <a16:creationId xmlns:a16="http://schemas.microsoft.com/office/drawing/2014/main" id="{EE221866-36B0-4810-F786-B5130DC9EB64}"/>
              </a:ext>
            </a:extLst>
          </p:cNvPr>
          <p:cNvPicPr>
            <a:picLocks noChangeAspect="1"/>
          </p:cNvPicPr>
          <p:nvPr/>
        </p:nvPicPr>
        <p:blipFill>
          <a:blip r:embed="rId3"/>
          <a:stretch>
            <a:fillRect/>
          </a:stretch>
        </p:blipFill>
        <p:spPr>
          <a:xfrm>
            <a:off x="788345" y="1409689"/>
            <a:ext cx="8002748" cy="477798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0007" y="1825625"/>
            <a:ext cx="3492607" cy="3970158"/>
          </a:xfrm>
          <a:prstGeom prst="rect">
            <a:avLst/>
          </a:prstGeom>
        </p:spPr>
        <p:txBody>
          <a:bodyPr lIns="91440" tIns="45720" rIns="91440" bIns="45720" anchor="t">
            <a:normAutofit/>
          </a:bodyPr>
          <a:lstStyle/>
          <a:p>
            <a:pPr marL="0" indent="0">
              <a:buNone/>
            </a:pPr>
            <a:r>
              <a:rPr lang="en-GB" dirty="0"/>
              <a:t>The color-coded markers allow us to easily identify launch sites with relatively high success rates.</a:t>
            </a:r>
          </a:p>
          <a:p>
            <a:pPr marL="0" indent="0">
              <a:buNone/>
            </a:pPr>
            <a:r>
              <a:rPr lang="en-GB" dirty="0"/>
              <a:t>Green Markers: Successful Launch</a:t>
            </a:r>
          </a:p>
          <a:p>
            <a:pPr marL="0" indent="0">
              <a:buNone/>
            </a:pPr>
            <a:r>
              <a:rPr lang="en-GB" dirty="0"/>
              <a:t>Red Markers: Failed Launch</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60007"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Labels</a:t>
            </a:r>
          </a:p>
        </p:txBody>
      </p:sp>
      <p:pic>
        <p:nvPicPr>
          <p:cNvPr id="7" name="Picture 6">
            <a:extLst>
              <a:ext uri="{FF2B5EF4-FFF2-40B4-BE49-F238E27FC236}">
                <a16:creationId xmlns:a16="http://schemas.microsoft.com/office/drawing/2014/main" id="{3069CA4E-85EE-94FC-6361-5B247298158F}"/>
              </a:ext>
            </a:extLst>
          </p:cNvPr>
          <p:cNvPicPr>
            <a:picLocks noChangeAspect="1"/>
          </p:cNvPicPr>
          <p:nvPr/>
        </p:nvPicPr>
        <p:blipFill>
          <a:blip r:embed="rId3"/>
          <a:stretch>
            <a:fillRect/>
          </a:stretch>
        </p:blipFill>
        <p:spPr>
          <a:xfrm>
            <a:off x="6096000" y="333828"/>
            <a:ext cx="5494380" cy="2876886"/>
          </a:xfrm>
          <a:prstGeom prst="rect">
            <a:avLst/>
          </a:prstGeom>
        </p:spPr>
      </p:pic>
      <p:pic>
        <p:nvPicPr>
          <p:cNvPr id="10" name="Picture 9">
            <a:extLst>
              <a:ext uri="{FF2B5EF4-FFF2-40B4-BE49-F238E27FC236}">
                <a16:creationId xmlns:a16="http://schemas.microsoft.com/office/drawing/2014/main" id="{F6248AA2-0B3E-E99A-90BF-85817B2474B6}"/>
              </a:ext>
            </a:extLst>
          </p:cNvPr>
          <p:cNvPicPr>
            <a:picLocks noChangeAspect="1"/>
          </p:cNvPicPr>
          <p:nvPr/>
        </p:nvPicPr>
        <p:blipFill>
          <a:blip r:embed="rId4"/>
          <a:stretch>
            <a:fillRect/>
          </a:stretch>
        </p:blipFill>
        <p:spPr>
          <a:xfrm>
            <a:off x="5549704" y="3415536"/>
            <a:ext cx="5424801" cy="300601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7507" y="1141640"/>
            <a:ext cx="8597827" cy="2393174"/>
          </a:xfrm>
          <a:prstGeom prst="rect">
            <a:avLst/>
          </a:prstGeom>
        </p:spPr>
        <p:txBody>
          <a:bodyPr lIns="91440" tIns="45720" rIns="91440" bIns="45720" anchor="t">
            <a:normAutofit/>
          </a:bodyPr>
          <a:lstStyle/>
          <a:p>
            <a:pPr marL="0" indent="0">
              <a:buNone/>
            </a:pPr>
            <a:r>
              <a:rPr lang="en-GB" sz="1600" dirty="0"/>
              <a:t>From the visual analysis of launch site KSC LC-39A, it is evident that it is:</a:t>
            </a:r>
          </a:p>
          <a:p>
            <a:pPr>
              <a:buFont typeface="Arial" panose="020B0604020202020204" pitchFamily="34" charset="0"/>
              <a:buChar char="•"/>
            </a:pPr>
            <a:r>
              <a:rPr lang="en-GB" sz="1600" dirty="0"/>
              <a:t>Very close to a railway (0.70 km)</a:t>
            </a:r>
          </a:p>
          <a:p>
            <a:pPr>
              <a:buFont typeface="Arial" panose="020B0604020202020204" pitchFamily="34" charset="0"/>
              <a:buChar char="•"/>
            </a:pPr>
            <a:r>
              <a:rPr lang="en-GB" sz="1600" dirty="0"/>
              <a:t>Very close to a highway (0 km)</a:t>
            </a:r>
          </a:p>
          <a:p>
            <a:pPr>
              <a:buFont typeface="Arial" panose="020B0604020202020204" pitchFamily="34" charset="0"/>
              <a:buChar char="•"/>
            </a:pPr>
            <a:r>
              <a:rPr lang="en-GB" sz="1600" dirty="0"/>
              <a:t>Fairly close to the coastline (3.93 km)</a:t>
            </a:r>
          </a:p>
          <a:p>
            <a:pPr marL="0" indent="0">
              <a:lnSpc>
                <a:spcPct val="100000"/>
              </a:lnSpc>
              <a:spcBef>
                <a:spcPts val="1400"/>
              </a:spcBef>
              <a:buNone/>
            </a:pPr>
            <a:r>
              <a:rPr lang="en-GB" sz="1600" dirty="0"/>
              <a:t>A failed rocket traveling at high speeds can cover vast distances in minimal times, with the very real possibility of serious damage to built-up 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Landmarks From Launch Sites</a:t>
            </a:r>
          </a:p>
        </p:txBody>
      </p:sp>
      <p:pic>
        <p:nvPicPr>
          <p:cNvPr id="7" name="Picture 6">
            <a:extLst>
              <a:ext uri="{FF2B5EF4-FFF2-40B4-BE49-F238E27FC236}">
                <a16:creationId xmlns:a16="http://schemas.microsoft.com/office/drawing/2014/main" id="{A577E43B-5805-8BB1-1164-82CFB637FA7C}"/>
              </a:ext>
            </a:extLst>
          </p:cNvPr>
          <p:cNvPicPr>
            <a:picLocks noChangeAspect="1"/>
          </p:cNvPicPr>
          <p:nvPr/>
        </p:nvPicPr>
        <p:blipFill>
          <a:blip r:embed="rId3"/>
          <a:stretch>
            <a:fillRect/>
          </a:stretch>
        </p:blipFill>
        <p:spPr>
          <a:xfrm>
            <a:off x="770011" y="3429000"/>
            <a:ext cx="8396120" cy="30583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1884" y="1380966"/>
            <a:ext cx="4434507" cy="510233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below demonstrates that KSC LC-39A has experience the most successful launches out of all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Representing Launch Success</a:t>
            </a:r>
          </a:p>
        </p:txBody>
      </p:sp>
      <p:pic>
        <p:nvPicPr>
          <p:cNvPr id="4" name="Picture 3">
            <a:extLst>
              <a:ext uri="{FF2B5EF4-FFF2-40B4-BE49-F238E27FC236}">
                <a16:creationId xmlns:a16="http://schemas.microsoft.com/office/drawing/2014/main" id="{28F1E5A9-A698-9F22-3505-A0ADAC11C5F8}"/>
              </a:ext>
            </a:extLst>
          </p:cNvPr>
          <p:cNvPicPr>
            <a:picLocks noChangeAspect="1"/>
          </p:cNvPicPr>
          <p:nvPr/>
        </p:nvPicPr>
        <p:blipFill>
          <a:blip r:embed="rId3"/>
          <a:stretch>
            <a:fillRect/>
          </a:stretch>
        </p:blipFill>
        <p:spPr>
          <a:xfrm>
            <a:off x="6030750" y="1467123"/>
            <a:ext cx="5439366" cy="41790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80188" y="1699491"/>
            <a:ext cx="6689012" cy="39208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dirty="0">
                <a:solidFill>
                  <a:schemeClr val="accent3">
                    <a:lumMod val="25000"/>
                  </a:schemeClr>
                </a:solidFill>
                <a:latin typeface="Abadi" panose="020B0604020104020204" pitchFamily="34" charset="0"/>
              </a:rPr>
              <a:t>SpaceX was founded in 2002 by Elon Musk. Elon Musk has proven to be very influential across a number of different technical-related areas since this time. SpaceX was formed with the vision that commercial flight could become obtainable within the not-too-distant future. In 2022, it is reported that a Falcon 9 cost stands ay $97 million dollars. This is a fraction of the cost that would be required to launch a Nasa rocket for example. One of the key reasons for the cost saving is due to the fact that the rocket can reuse the first stage. The goal of this project is to produce a machine learning pipeline that will predict the outcome of the landing of the first stage in the future.</a:t>
            </a: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a:spcBef>
                <a:spcPts val="1400"/>
              </a:spcBef>
              <a:buFont typeface="Wingdings" panose="05000000000000000000" pitchFamily="2" charset="2"/>
              <a:buChar char="v"/>
            </a:pPr>
            <a:r>
              <a:rPr lang="en-US" sz="1500" dirty="0">
                <a:solidFill>
                  <a:schemeClr val="accent3">
                    <a:lumMod val="25000"/>
                  </a:schemeClr>
                </a:solidFill>
                <a:latin typeface="Abadi" panose="020B0604020104020204" pitchFamily="34" charset="0"/>
              </a:rPr>
              <a:t>What are the factors that will determine the successful landing of the rocket?</a:t>
            </a:r>
          </a:p>
          <a:p>
            <a:pPr>
              <a:spcBef>
                <a:spcPts val="1400"/>
              </a:spcBef>
              <a:buFont typeface="Wingdings" panose="05000000000000000000" pitchFamily="2" charset="2"/>
              <a:buChar char="v"/>
            </a:pPr>
            <a:r>
              <a:rPr lang="en-US" sz="1500" dirty="0">
                <a:solidFill>
                  <a:schemeClr val="accent3">
                    <a:lumMod val="25000"/>
                  </a:schemeClr>
                </a:solidFill>
                <a:latin typeface="Abadi" panose="020B0604020104020204" pitchFamily="34" charset="0"/>
              </a:rPr>
              <a:t>Identifying relationships between various variables and determine how it will affect the outcome. </a:t>
            </a:r>
          </a:p>
          <a:p>
            <a:pPr>
              <a:spcBef>
                <a:spcPts val="1400"/>
              </a:spcBef>
              <a:buFont typeface="Wingdings" panose="05000000000000000000" pitchFamily="2" charset="2"/>
              <a:buChar char="v"/>
            </a:pPr>
            <a:r>
              <a:rPr lang="en-US" sz="1500" dirty="0">
                <a:solidFill>
                  <a:schemeClr val="accent3">
                    <a:lumMod val="25000"/>
                  </a:schemeClr>
                </a:solidFill>
                <a:latin typeface="Abadi" panose="020B0604020104020204" pitchFamily="34" charset="0"/>
              </a:rPr>
              <a:t>Determining ideal conditions to ensure successful landing.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384011"/>
            <a:ext cx="3494214" cy="4851784"/>
          </a:xfrm>
          <a:prstGeom prst="rect">
            <a:avLst/>
          </a:prstGeom>
        </p:spPr>
        <p:txBody>
          <a:bodyPr lIns="91440" tIns="45720" rIns="91440" bIns="45720" anchor="t">
            <a:normAutofit/>
          </a:bodyPr>
          <a:lstStyle/>
          <a:p>
            <a:pPr marL="0" indent="0">
              <a:lnSpc>
                <a:spcPct val="100000"/>
              </a:lnSpc>
              <a:spcBef>
                <a:spcPts val="1400"/>
              </a:spcBef>
              <a:buNone/>
            </a:pPr>
            <a:r>
              <a:rPr lang="en-GB" sz="2400" dirty="0"/>
              <a:t>KSC LC-39A proved the highest launch success rate at 76.9%, with 10 successful landings and only 3 failures.</a:t>
            </a:r>
            <a:endParaRPr lang="en-US" sz="3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Site With The Highest Launch Success Ratio</a:t>
            </a:r>
          </a:p>
        </p:txBody>
      </p:sp>
      <p:graphicFrame>
        <p:nvGraphicFramePr>
          <p:cNvPr id="2" name="Object 1">
            <a:extLst>
              <a:ext uri="{FF2B5EF4-FFF2-40B4-BE49-F238E27FC236}">
                <a16:creationId xmlns:a16="http://schemas.microsoft.com/office/drawing/2014/main" id="{17F48782-5BBA-8955-8520-5029B3D0AF51}"/>
              </a:ext>
            </a:extLst>
          </p:cNvPr>
          <p:cNvGraphicFramePr>
            <a:graphicFrameLocks noChangeAspect="1"/>
          </p:cNvGraphicFramePr>
          <p:nvPr>
            <p:extLst>
              <p:ext uri="{D42A27DB-BD31-4B8C-83A1-F6EECF244321}">
                <p14:modId xmlns:p14="http://schemas.microsoft.com/office/powerpoint/2010/main" val="204649115"/>
              </p:ext>
            </p:extLst>
          </p:nvPr>
        </p:nvGraphicFramePr>
        <p:xfrm>
          <a:off x="4606376" y="1340965"/>
          <a:ext cx="7081443" cy="4542082"/>
        </p:xfrm>
        <a:graphic>
          <a:graphicData uri="http://schemas.openxmlformats.org/presentationml/2006/ole">
            <mc:AlternateContent xmlns:mc="http://schemas.openxmlformats.org/markup-compatibility/2006">
              <mc:Choice xmlns:v="urn:schemas-microsoft-com:vml" Requires="v">
                <p:oleObj r:id="rId3" imgW="23217272" imgH="14890242" progId="">
                  <p:embed/>
                </p:oleObj>
              </mc:Choice>
              <mc:Fallback>
                <p:oleObj r:id="rId3" imgW="23217272" imgH="14890242" progId="">
                  <p:embed/>
                  <p:pic>
                    <p:nvPicPr>
                      <p:cNvPr id="0" name=""/>
                      <p:cNvPicPr/>
                      <p:nvPr/>
                    </p:nvPicPr>
                    <p:blipFill>
                      <a:blip r:embed="rId4"/>
                      <a:stretch>
                        <a:fillRect/>
                      </a:stretch>
                    </p:blipFill>
                    <p:spPr>
                      <a:xfrm>
                        <a:off x="4606376" y="1340965"/>
                        <a:ext cx="7081443" cy="4542082"/>
                      </a:xfrm>
                      <a:prstGeom prst="rect">
                        <a:avLst/>
                      </a:prstGeom>
                    </p:spPr>
                  </p:pic>
                </p:oleObj>
              </mc:Fallback>
            </mc:AlternateContent>
          </a:graphicData>
        </a:graphic>
      </p:graphicFrame>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from the scatter graphs below that the success rate for low-weighted-payload is higher vs the heavy-weighted-payload.</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 Payload vs Launch Outcome</a:t>
            </a:r>
          </a:p>
        </p:txBody>
      </p:sp>
      <p:pic>
        <p:nvPicPr>
          <p:cNvPr id="4" name="Picture 3">
            <a:extLst>
              <a:ext uri="{FF2B5EF4-FFF2-40B4-BE49-F238E27FC236}">
                <a16:creationId xmlns:a16="http://schemas.microsoft.com/office/drawing/2014/main" id="{8010219E-5075-9D96-E604-784531887194}"/>
              </a:ext>
            </a:extLst>
          </p:cNvPr>
          <p:cNvPicPr>
            <a:picLocks noChangeAspect="1"/>
          </p:cNvPicPr>
          <p:nvPr/>
        </p:nvPicPr>
        <p:blipFill>
          <a:blip r:embed="rId3"/>
          <a:stretch>
            <a:fillRect/>
          </a:stretch>
        </p:blipFill>
        <p:spPr>
          <a:xfrm>
            <a:off x="876862" y="3019984"/>
            <a:ext cx="10200960" cy="320640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52512" y="1318968"/>
            <a:ext cx="10515600" cy="3811588"/>
          </a:xfrm>
          <a:prstGeom prst="rect">
            <a:avLst/>
          </a:prstGeom>
        </p:spPr>
        <p:txBody>
          <a:bodyPr vert="horz" lIns="91440" tIns="45720" rIns="91440" bIns="45720" rtlCol="0" anchor="t">
            <a:normAutofit/>
          </a:bodyPr>
          <a:lstStyle/>
          <a:p>
            <a:pPr marL="0" indent="0">
              <a:buNone/>
            </a:pPr>
            <a:r>
              <a:rPr lang="en-GB" sz="2000" dirty="0"/>
              <a:t>As demonstrated by the code below, I identified the “Decision Tree” Algorithm as the best algorithm due to its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BA51ED4-58C7-3905-B281-D6C0D3B0F2E9}"/>
              </a:ext>
            </a:extLst>
          </p:cNvPr>
          <p:cNvPicPr>
            <a:picLocks noChangeAspect="1"/>
          </p:cNvPicPr>
          <p:nvPr/>
        </p:nvPicPr>
        <p:blipFill>
          <a:blip r:embed="rId3"/>
          <a:stretch>
            <a:fillRect/>
          </a:stretch>
        </p:blipFill>
        <p:spPr>
          <a:xfrm>
            <a:off x="969405" y="2134390"/>
            <a:ext cx="10370083" cy="429282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850115" cy="381158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Analysing the confusion matrix reveals that logistic regression effectively differentiates between the classes. However, the primary issue lies with the high number of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9ED4A47-8657-BA63-617E-4E24247A7150}"/>
              </a:ext>
            </a:extLst>
          </p:cNvPr>
          <p:cNvPicPr>
            <a:picLocks noChangeAspect="1"/>
          </p:cNvPicPr>
          <p:nvPr/>
        </p:nvPicPr>
        <p:blipFill>
          <a:blip r:embed="rId3"/>
          <a:stretch>
            <a:fillRect/>
          </a:stretch>
        </p:blipFill>
        <p:spPr>
          <a:xfrm>
            <a:off x="4918700" y="1099270"/>
            <a:ext cx="6216372" cy="46594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98791"/>
            <a:ext cx="11344070" cy="4727601"/>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Decision Tree Model is the best algorithm for this dataset.</a:t>
            </a:r>
          </a:p>
          <a:p>
            <a:pPr>
              <a:lnSpc>
                <a:spcPct val="100000"/>
              </a:lnSpc>
              <a:spcBef>
                <a:spcPts val="1400"/>
              </a:spcBef>
            </a:pPr>
            <a:r>
              <a:rPr lang="en-GB" sz="2200" dirty="0">
                <a:solidFill>
                  <a:schemeClr val="accent3">
                    <a:lumMod val="25000"/>
                  </a:schemeClr>
                </a:solidFill>
                <a:latin typeface="Abadi" panose="020B0604020104020204" pitchFamily="34" charset="0"/>
              </a:rPr>
              <a:t>The success rate of launches has increased over the years.</a:t>
            </a:r>
          </a:p>
          <a:p>
            <a:pPr>
              <a:lnSpc>
                <a:spcPct val="100000"/>
              </a:lnSpc>
              <a:spcBef>
                <a:spcPts val="1400"/>
              </a:spcBef>
            </a:pPr>
            <a:r>
              <a:rPr lang="en-GB" sz="2200" dirty="0">
                <a:solidFill>
                  <a:schemeClr val="accent3">
                    <a:lumMod val="25000"/>
                  </a:schemeClr>
                </a:solidFill>
                <a:latin typeface="Abadi" panose="020B0604020104020204" pitchFamily="34" charset="0"/>
              </a:rPr>
              <a:t>KSC LC-39A has the highest success rate among all launch sites.</a:t>
            </a:r>
          </a:p>
          <a:p>
            <a:pPr>
              <a:lnSpc>
                <a:spcPct val="100000"/>
              </a:lnSpc>
              <a:spcBef>
                <a:spcPts val="1400"/>
              </a:spcBef>
            </a:pPr>
            <a:r>
              <a:rPr lang="en-GB" sz="2200" dirty="0">
                <a:solidFill>
                  <a:schemeClr val="accent3">
                    <a:lumMod val="25000"/>
                  </a:schemeClr>
                </a:solidFill>
                <a:latin typeface="Abadi" panose="020B0604020104020204" pitchFamily="34" charset="0"/>
              </a:rPr>
              <a:t>Lower-weight payloads (defined as 4000kg and below) performed better than heavier payloads.</a:t>
            </a:r>
          </a:p>
          <a:p>
            <a:pPr>
              <a:lnSpc>
                <a:spcPct val="100000"/>
              </a:lnSpc>
              <a:spcBef>
                <a:spcPts val="1400"/>
              </a:spcBef>
            </a:pPr>
            <a:r>
              <a:rPr lang="en-GB" sz="2200" dirty="0">
                <a:solidFill>
                  <a:schemeClr val="accent3">
                    <a:lumMod val="25000"/>
                  </a:schemeClr>
                </a:solidFill>
                <a:latin typeface="Abadi" panose="020B0604020104020204" pitchFamily="34" charset="0"/>
              </a:rPr>
              <a:t>Most launch sites are near the Equator and all are in close proximity to the coast.</a:t>
            </a:r>
          </a:p>
          <a:p>
            <a:pPr>
              <a:lnSpc>
                <a:spcPct val="100000"/>
              </a:lnSpc>
              <a:spcBef>
                <a:spcPts val="1400"/>
              </a:spcBef>
            </a:pPr>
            <a:r>
              <a:rPr lang="en-GB" sz="2200" dirty="0">
                <a:solidFill>
                  <a:schemeClr val="accent3">
                    <a:lumMod val="25000"/>
                  </a:schemeClr>
                </a:solidFill>
                <a:latin typeface="Abadi" panose="020B0604020104020204" pitchFamily="34" charset="0"/>
              </a:rPr>
              <a:t>Analysing the confusion matrix reveals that logistic regression effectively differentiates between the classes. However, the primary issue lies with the high number of false positives.</a:t>
            </a:r>
          </a:p>
          <a:p>
            <a:pPr>
              <a:lnSpc>
                <a:spcPct val="100000"/>
              </a:lnSpc>
              <a:spcBef>
                <a:spcPts val="1400"/>
              </a:spcBef>
            </a:pPr>
            <a:r>
              <a:rPr lang="en-GB" sz="2200" dirty="0">
                <a:solidFill>
                  <a:schemeClr val="accent3">
                    <a:lumMod val="25000"/>
                  </a:schemeClr>
                </a:solidFill>
                <a:latin typeface="Abadi" panose="020B0604020104020204" pitchFamily="34" charset="0"/>
              </a:rPr>
              <a:t>Orbits ES-L1, GEO, HEO and SSO have the best success rates.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06434"/>
            <a:ext cx="10104817" cy="558625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In terms of how the data was collected, the SpaceX API was </a:t>
            </a:r>
            <a:r>
              <a:rPr lang="en-US" sz="7600" dirty="0" err="1">
                <a:solidFill>
                  <a:schemeClr val="bg2">
                    <a:lumMod val="50000"/>
                  </a:schemeClr>
                </a:solidFill>
                <a:latin typeface="Abadi"/>
              </a:rPr>
              <a:t>utilised</a:t>
            </a:r>
            <a:r>
              <a:rPr lang="en-US" sz="7600" dirty="0">
                <a:solidFill>
                  <a:schemeClr val="bg2">
                    <a:lumMod val="50000"/>
                  </a:schemeClr>
                </a:solidFill>
                <a:latin typeface="Abadi"/>
              </a:rPr>
              <a:t> in addition to web scraping Wikipedia (https://en.wikipedia.org/wiki/List_of_Falcon_9_and_Falcon_Heavy_launches)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One-Hot Encoding used to prepare the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fine tuning and evaluating classification models in order to achieve an optimum outcome.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serve as an introduction, the process of data collection was used to collect and measure information obtained from a specified system. This was achieved using a combination of web scraping from SpaceX’s Wikipedia page, along with API request via the SpaceX REST API.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REST API: The GET request was used, followed by decoding the response content as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The data was then cleaned, and missing values were identified. Missing values were populated where required.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 Web scraping was performed via the Wikipedia entry pertaining to Falcon 9 launch records (using Beautiful Soup to extract the required records).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collection of data via both of these methods allowed for a deeper analysis of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225979"/>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order to achieve this, the SpaceX API was used to collect the data (this data is publicly available). Please see flow chart to the right. The data was cleaned, and formatting and data wrangling operations were performed.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https://github.com/simonhunt1/SPACE-X-IBM-PROJECT-/blob/main/WEEK-1_%20DATA%20COLLECTION%20API.ipynb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a:extLst>
              <a:ext uri="{FF2B5EF4-FFF2-40B4-BE49-F238E27FC236}">
                <a16:creationId xmlns:a16="http://schemas.microsoft.com/office/drawing/2014/main" id="{C20B9181-F9F7-D834-A40F-352AA2CBD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2736" y="882653"/>
            <a:ext cx="3952875" cy="2590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73961F47-7CA2-25A7-BB8B-C590EA1B9D3E}"/>
              </a:ext>
            </a:extLst>
          </p:cNvPr>
          <p:cNvSpPr txBox="1">
            <a:spLocks/>
          </p:cNvSpPr>
          <p:nvPr/>
        </p:nvSpPr>
        <p:spPr>
          <a:xfrm>
            <a:off x="5800971" y="3783301"/>
            <a:ext cx="3787241" cy="5192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Requesting data:</a:t>
            </a:r>
            <a:endParaRPr lang="en-US" sz="1600" dirty="0"/>
          </a:p>
        </p:txBody>
      </p:sp>
      <p:pic>
        <p:nvPicPr>
          <p:cNvPr id="5" name="Picture 4">
            <a:extLst>
              <a:ext uri="{FF2B5EF4-FFF2-40B4-BE49-F238E27FC236}">
                <a16:creationId xmlns:a16="http://schemas.microsoft.com/office/drawing/2014/main" id="{FADCD3D7-6C3F-9E53-DE4D-8DEB27C932D8}"/>
              </a:ext>
            </a:extLst>
          </p:cNvPr>
          <p:cNvPicPr>
            <a:picLocks noChangeAspect="1"/>
          </p:cNvPicPr>
          <p:nvPr/>
        </p:nvPicPr>
        <p:blipFill>
          <a:blip r:embed="rId5"/>
          <a:stretch>
            <a:fillRect/>
          </a:stretch>
        </p:blipFill>
        <p:spPr>
          <a:xfrm>
            <a:off x="5800971" y="4140155"/>
            <a:ext cx="6077262" cy="175269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017751"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Wikipedia was </a:t>
            </a:r>
            <a:r>
              <a:rPr lang="en-US" sz="2200" dirty="0" err="1">
                <a:solidFill>
                  <a:schemeClr val="accent3">
                    <a:lumMod val="25000"/>
                  </a:schemeClr>
                </a:solidFill>
                <a:latin typeface="Abadi"/>
              </a:rPr>
              <a:t>utilised</a:t>
            </a:r>
            <a:r>
              <a:rPr lang="en-US" sz="2200" dirty="0">
                <a:solidFill>
                  <a:schemeClr val="accent3">
                    <a:lumMod val="25000"/>
                  </a:schemeClr>
                </a:solidFill>
                <a:latin typeface="Abadi"/>
              </a:rPr>
              <a:t> as a source of data in relation to SpaceX launches. The tables from the Wikipedia entry were scraped by </a:t>
            </a:r>
            <a:r>
              <a:rPr lang="en-US" sz="2200" dirty="0" err="1">
                <a:solidFill>
                  <a:schemeClr val="accent3">
                    <a:lumMod val="25000"/>
                  </a:schemeClr>
                </a:solidFill>
                <a:latin typeface="Abadi"/>
              </a:rPr>
              <a:t>utilising</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and converted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The flowchart to the right details the process.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https://github.com/simonhunt1/SPACE-X-IBM-PROJECT-/blob/main/WEEK-1_%20DATA%20COLLECTION%20%2B%20WEB%20SCRAPING.ipynb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2050" name="Picture 2">
            <a:extLst>
              <a:ext uri="{FF2B5EF4-FFF2-40B4-BE49-F238E27FC236}">
                <a16:creationId xmlns:a16="http://schemas.microsoft.com/office/drawing/2014/main" id="{D462381B-29A9-B4DD-EC8C-EC0DF2A332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449" y="430789"/>
            <a:ext cx="2543175" cy="60769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purl.org/dc/dcmitype/"/>
    <ds:schemaRef ds:uri="155be751-a274-42e8-93fb-f39d3b9bccc8"/>
    <ds:schemaRef ds:uri="http://www.w3.org/XML/1998/namespace"/>
    <ds:schemaRef ds:uri="http://schemas.microsoft.com/office/infopath/2007/PartnerControls"/>
    <ds:schemaRef ds:uri="f80a141d-92ca-4d3d-9308-f7e7b1d44ce8"/>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641</TotalTime>
  <Words>2529</Words>
  <Application>Microsoft Office PowerPoint</Application>
  <PresentationFormat>Widescreen</PresentationFormat>
  <Paragraphs>255</Paragraphs>
  <Slides>46</Slides>
  <Notes>46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0</vt:i4>
      </vt:variant>
      <vt:variant>
        <vt:lpstr>Slide Titles</vt:lpstr>
      </vt:variant>
      <vt:variant>
        <vt:i4>46</vt:i4>
      </vt:variant>
    </vt:vector>
  </HeadingPairs>
  <TitlesOfParts>
    <vt:vector size="52"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Dennis</cp:lastModifiedBy>
  <cp:revision>215</cp:revision>
  <cp:lastPrinted>2024-06-23T17:22:58Z</cp:lastPrinted>
  <dcterms:created xsi:type="dcterms:W3CDTF">2021-04-29T18:58:34Z</dcterms:created>
  <dcterms:modified xsi:type="dcterms:W3CDTF">2024-06-23T17:23:45Z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